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2_FCEAC3D8.xml" ContentType="application/vnd.ms-powerpoint.comments+xml"/>
  <Override PartName="/ppt/comments/modernComment_114_BEF4DF7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331" r:id="rId3"/>
    <p:sldId id="257" r:id="rId4"/>
    <p:sldId id="260" r:id="rId5"/>
    <p:sldId id="261" r:id="rId6"/>
    <p:sldId id="258" r:id="rId7"/>
    <p:sldId id="284" r:id="rId8"/>
    <p:sldId id="325" r:id="rId9"/>
    <p:sldId id="262" r:id="rId10"/>
    <p:sldId id="264" r:id="rId11"/>
    <p:sldId id="278" r:id="rId12"/>
    <p:sldId id="267" r:id="rId13"/>
    <p:sldId id="271" r:id="rId14"/>
    <p:sldId id="275" r:id="rId15"/>
    <p:sldId id="277" r:id="rId16"/>
    <p:sldId id="330" r:id="rId17"/>
    <p:sldId id="332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26" r:id="rId35"/>
    <p:sldId id="328" r:id="rId36"/>
    <p:sldId id="327" r:id="rId37"/>
    <p:sldId id="324" r:id="rId38"/>
    <p:sldId id="311" r:id="rId39"/>
    <p:sldId id="312" r:id="rId40"/>
    <p:sldId id="313" r:id="rId41"/>
    <p:sldId id="315" r:id="rId42"/>
    <p:sldId id="320" r:id="rId43"/>
    <p:sldId id="319" r:id="rId44"/>
    <p:sldId id="321" r:id="rId45"/>
    <p:sldId id="322" r:id="rId46"/>
    <p:sldId id="323" r:id="rId47"/>
    <p:sldId id="333" r:id="rId48"/>
    <p:sldId id="259" r:id="rId49"/>
    <p:sldId id="263" r:id="rId50"/>
    <p:sldId id="265" r:id="rId51"/>
    <p:sldId id="266" r:id="rId52"/>
    <p:sldId id="268" r:id="rId53"/>
    <p:sldId id="269" r:id="rId54"/>
    <p:sldId id="270" r:id="rId55"/>
    <p:sldId id="273" r:id="rId56"/>
    <p:sldId id="274" r:id="rId57"/>
    <p:sldId id="276" r:id="rId58"/>
    <p:sldId id="279" r:id="rId59"/>
    <p:sldId id="280" r:id="rId60"/>
    <p:sldId id="281" r:id="rId61"/>
    <p:sldId id="282" r:id="rId62"/>
  </p:sldIdLst>
  <p:sldSz cx="12192000" cy="6858000"/>
  <p:notesSz cx="6858000" cy="9144000"/>
  <p:embeddedFontLst>
    <p:embeddedFont>
      <p:font typeface="Cascadia Mono" panose="020B0604020202020204" charset="0"/>
      <p:regular r:id="rId65"/>
      <p:bold r:id="rId66"/>
    </p:embeddedFont>
    <p:embeddedFont>
      <p:font typeface="Century Schoolbook" panose="02040604050505020304" pitchFamily="18" charset="0"/>
      <p:regular r:id="rId67"/>
      <p:bold r:id="rId68"/>
      <p:italic r:id="rId69"/>
      <p:boldItalic r:id="rId70"/>
    </p:embeddedFont>
    <p:embeddedFont>
      <p:font typeface="EmbedMenlo" panose="020B0609030804020204" charset="0"/>
      <p:regular r:id="rId71"/>
      <p:bold r:id="rId72"/>
      <p:italic r:id="rId73"/>
      <p:boldItalic r:id="rId74"/>
    </p:embeddedFont>
    <p:embeddedFont>
      <p:font typeface="Open Sans ExtraBold" panose="020B0906030804020204" pitchFamily="34" charset="0"/>
      <p:bold r:id="rId75"/>
      <p:italic r:id="rId76"/>
      <p:boldItalic r:id="rId77"/>
    </p:embeddedFont>
    <p:embeddedFont>
      <p:font typeface="Open Sans Light" panose="020B0306030504020204" pitchFamily="34" charset="0"/>
      <p:regular r:id="rId78"/>
      <p:italic r:id="rId79"/>
    </p:embeddedFont>
    <p:embeddedFont>
      <p:font typeface="Open Sans SemiBold" panose="020B0706030804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256"/>
            <p14:sldId id="331"/>
            <p14:sldId id="257"/>
            <p14:sldId id="260"/>
            <p14:sldId id="261"/>
          </p14:sldIdLst>
        </p14:section>
        <p14:section name="The Pitch" id="{20EE0ADC-C6FB-3A40-B1E4-1157FDFC3316}">
          <p14:sldIdLst>
            <p14:sldId id="258"/>
            <p14:sldId id="284"/>
            <p14:sldId id="325"/>
            <p14:sldId id="262"/>
            <p14:sldId id="264"/>
            <p14:sldId id="278"/>
            <p14:sldId id="267"/>
            <p14:sldId id="271"/>
            <p14:sldId id="275"/>
            <p14:sldId id="277"/>
            <p14:sldId id="330"/>
            <p14:sldId id="332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26"/>
            <p14:sldId id="328"/>
            <p14:sldId id="327"/>
            <p14:sldId id="324"/>
            <p14:sldId id="311"/>
            <p14:sldId id="312"/>
            <p14:sldId id="313"/>
            <p14:sldId id="315"/>
            <p14:sldId id="320"/>
            <p14:sldId id="319"/>
            <p14:sldId id="321"/>
            <p14:sldId id="322"/>
            <p14:sldId id="323"/>
            <p14:sldId id="333"/>
          </p14:sldIdLst>
        </p14:section>
        <p14:section name="Course Logistics" id="{3029ED98-4C70-DC49-B3E0-F72682A8116A}">
          <p14:sldIdLst>
            <p14:sldId id="259"/>
            <p14:sldId id="263"/>
            <p14:sldId id="265"/>
            <p14:sldId id="266"/>
            <p14:sldId id="268"/>
            <p14:sldId id="269"/>
            <p14:sldId id="270"/>
            <p14:sldId id="273"/>
            <p14:sldId id="274"/>
            <p14:sldId id="276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  <p188:author id="{415685EA-3EBF-7F44-4678-01781B20A971}" name="Fabio Ibanez" initials="FI" userId="S::fabioi@stanford.edu::13748f0a-7d65-4991-8d11-f0bb0c909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F99C3A"/>
    <a:srgbClr val="1D409F"/>
    <a:srgbClr val="6F42C1"/>
    <a:srgbClr val="626B74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8B198-0631-1F41-9FF3-8AFDD87AC688}" v="236" dt="2024-09-24T05:32:55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>
      <p:cViewPr varScale="1">
        <p:scale>
          <a:sx n="98" d="100"/>
          <a:sy n="9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comments/modernComment_112_FCEAC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CCEFE-789F-4BA6-A2AC-937E7EAA0FE8}" authorId="{415685EA-3EBF-7F44-4678-01781B20A971}" status="resolved" created="2024-09-02T01:08:57.92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43243992" sldId="274"/>
      <ac:spMk id="2" creationId="{1942D1BE-FB5A-76F6-10B4-7E9C52C9133D}"/>
      <ac:txMk cp="213" len="2">
        <ac:context len="231" hash="3048076976"/>
      </ac:txMk>
    </ac:txMkLst>
    <p188:pos x="8730342" y="3799114"/>
    <p188:txBody>
      <a:bodyPr/>
      <a:lstStyle/>
      <a:p>
        <a:r>
          <a:rPr lang="en-US"/>
          <a:t>Add link for Ed.</a:t>
        </a:r>
      </a:p>
    </p188:txBody>
  </p188:cm>
</p188:cmLst>
</file>

<file path=ppt/comments/modernComment_114_BEF4DF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1E38A-5D9F-4BAA-8570-6800CAA13154}" authorId="{415685EA-3EBF-7F44-4678-01781B20A971}" status="resolved" created="2024-09-02T01:11:24.95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3719029" sldId="276"/>
      <ac:picMk id="2" creationId="{B2564931-25DC-130C-C921-E9AD66837348}"/>
    </ac:deMkLst>
    <p188:txBody>
      <a:bodyPr/>
      <a:lstStyle/>
      <a:p>
        <a:r>
          <a:rPr lang="en-US"/>
          <a:t>Update with a screenshot of the updated website!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ofgeek.com/games/why-counter-strike-2-is-valves-lowest-rated-steam-ga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hyperlink" Target="https://esoftskills.com/fs/high-frequency-trading-tactics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gear.com/car-reviews/tesla/model-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owerup.com/319984/nvidia-cracks-down-on-cuda-translation-layers-changes-licensing-terms#g3199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photos/blue-and-black-circuit-board-gavODTHG36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guegant.github.io/blogs/tech/trip-report-cppcon-2018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106l.stanford.edu" TargetMode="External"/><Relationship Id="rId2" Type="http://schemas.microsoft.com/office/2018/10/relationships/comments" Target="../comments/modernComment_112_FCEAC3D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tem.org/us/courses/67484/discussio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4_BEF4DF7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ailto:cs106l-aut2425-staff@lists.stanford.edu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valorant-charact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C4D-8509-8C3E-3732-00F1D0D61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5689"/>
            <a:ext cx="9144000" cy="2387600"/>
          </a:xfrm>
        </p:spPr>
        <p:txBody>
          <a:bodyPr/>
          <a:lstStyle/>
          <a:p>
            <a:r>
              <a:rPr lang="en-US"/>
              <a:t>Lecture 1:</a:t>
            </a:r>
            <a:br>
              <a:rPr lang="en-US"/>
            </a:br>
            <a:r>
              <a:rPr lang="en-US"/>
              <a:t>Welcome to CS106L!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20B-643F-B8F5-8642-9D6C830F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364"/>
            <a:ext cx="9144000" cy="1655762"/>
          </a:xfrm>
        </p:spPr>
        <p:txBody>
          <a:bodyPr/>
          <a:lstStyle/>
          <a:p>
            <a:r>
              <a:rPr lang="en-US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14609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3590C-1FD2-4E2B-C3FE-826FCFE91FD1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CS: GO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DC3F6-A104-6536-F75F-DDA4E71F1F48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99D4D4E-A93F-C095-56C0-B733299B2D4C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…and many more!</a:t>
            </a:r>
          </a:p>
        </p:txBody>
      </p:sp>
      <p:pic>
        <p:nvPicPr>
          <p:cNvPr id="1028" name="Picture 4" descr="Fallout logo PNG transparent image download, size: 1600x726px">
            <a:extLst>
              <a:ext uri="{FF2B5EF4-FFF2-40B4-BE49-F238E27FC236}">
                <a16:creationId xmlns:a16="http://schemas.microsoft.com/office/drawing/2014/main" id="{71F07AB9-8A47-D7DA-C359-48E67DA0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52026"/>
            <a:ext cx="3645699" cy="1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yrim Logo and symbol, meaning, history, PNG, brand">
            <a:extLst>
              <a:ext uri="{FF2B5EF4-FFF2-40B4-BE49-F238E27FC236}">
                <a16:creationId xmlns:a16="http://schemas.microsoft.com/office/drawing/2014/main" id="{3B5C2A98-845C-2131-9F3D-F1ECC16D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94" y="1792700"/>
            <a:ext cx="3821414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87D2CB-9A37-4AD6-84F8-4FF18C2C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1" y="4240012"/>
            <a:ext cx="30785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logo PNG transparent image download, size: 5400x1800px">
            <a:extLst>
              <a:ext uri="{FF2B5EF4-FFF2-40B4-BE49-F238E27FC236}">
                <a16:creationId xmlns:a16="http://schemas.microsoft.com/office/drawing/2014/main" id="{13AA94B1-CC21-7DB7-4C07-EA61E007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48" y="4313149"/>
            <a:ext cx="3995060" cy="1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TA 5 logo PNG transparent image download, size: 1892x1692px">
            <a:extLst>
              <a:ext uri="{FF2B5EF4-FFF2-40B4-BE49-F238E27FC236}">
                <a16:creationId xmlns:a16="http://schemas.microsoft.com/office/drawing/2014/main" id="{9EB641E6-5074-4F6D-FBE5-23438616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40" y="1877558"/>
            <a:ext cx="2715313" cy="24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erunknown's Battlegrounds Logo (pubg) PNG Image - PurePNG | Free  transparent CC0 PNG Image Library">
            <a:extLst>
              <a:ext uri="{FF2B5EF4-FFF2-40B4-BE49-F238E27FC236}">
                <a16:creationId xmlns:a16="http://schemas.microsoft.com/office/drawing/2014/main" id="{062DB0B1-57A6-3D5F-FAB2-9BB6449E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3918174"/>
            <a:ext cx="3821414" cy="22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9B2C3FF-5A57-D91B-972B-2E4B6B0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06CB1-2D60-2C15-B897-F75E422B0704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32" name="Picture 8" descr="Optiver | Leading Global Market Maker">
            <a:extLst>
              <a:ext uri="{FF2B5EF4-FFF2-40B4-BE49-F238E27FC236}">
                <a16:creationId xmlns:a16="http://schemas.microsoft.com/office/drawing/2014/main" id="{507A5B7B-AF1A-836B-689A-AB3FE62A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17145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25CBBB-7698-A991-3410-B7DAB3382B22}"/>
              </a:ext>
            </a:extLst>
          </p:cNvPr>
          <p:cNvGrpSpPr/>
          <p:nvPr/>
        </p:nvGrpSpPr>
        <p:grpSpPr>
          <a:xfrm>
            <a:off x="8157645" y="1714500"/>
            <a:ext cx="3429000" cy="3429000"/>
            <a:chOff x="8580965" y="1714500"/>
            <a:chExt cx="3429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C43238-A342-CAD4-24E8-B3AC77CF5340}"/>
                </a:ext>
              </a:extLst>
            </p:cNvPr>
            <p:cNvSpPr/>
            <p:nvPr/>
          </p:nvSpPr>
          <p:spPr>
            <a:xfrm>
              <a:off x="8580965" y="1714500"/>
              <a:ext cx="3429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A864DF6-357A-BCA6-AD9A-EBE16FDFE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2660614"/>
              <a:ext cx="2370670" cy="13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7028E5C-8B4C-F7E9-2FF2-8FF85D92F292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High 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72586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2337B-227D-FD85-1001-C361ADEB46F0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92C1-9890-AB10-B20B-311D4A9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51" y="4506686"/>
            <a:ext cx="2195712" cy="21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FC0E21-CDB1-73A4-FA75-29F3CA01B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463" y="4794645"/>
            <a:ext cx="2289458" cy="1619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F14FD8-9F3E-B1F2-759C-E072410FFAC4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 Driving</a:t>
            </a:r>
          </a:p>
        </p:txBody>
      </p:sp>
    </p:spTree>
    <p:extLst>
      <p:ext uri="{BB962C8B-B14F-4D97-AF65-F5344CB8AC3E}">
        <p14:creationId xmlns:p14="http://schemas.microsoft.com/office/powerpoint/2010/main" val="21511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90E5-A8AB-500A-449E-3782FFBF509F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64409-279A-A9E3-BF8D-8A0CB46F071A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85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4926FB4-E358-4651-1A2A-E0A261F5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02" y="4147471"/>
            <a:ext cx="3387070" cy="2305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5CD83-BDC9-E612-866E-4D084E849631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E90C8B-74AA-769A-2946-30B4B083CA8B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8787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FB3C8-A442-B86A-075A-BBE6BB12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Databases (MySQL, MongoDB)</a:t>
            </a:r>
          </a:p>
          <a:p>
            <a:r>
              <a:rPr lang="en-US"/>
              <a:t>Web Browsers (Chrome, Safari, Edge)</a:t>
            </a:r>
          </a:p>
          <a:p>
            <a:r>
              <a:rPr lang="en-US"/>
              <a:t>Virtual Reality (Quest)</a:t>
            </a:r>
          </a:p>
          <a:p>
            <a:r>
              <a:rPr lang="en-US"/>
              <a:t>Low level ML (</a:t>
            </a:r>
            <a:r>
              <a:rPr lang="en-US" err="1"/>
              <a:t>PyTorch</a:t>
            </a:r>
            <a:r>
              <a:rPr lang="en-US"/>
              <a:t>, TensorFlow)</a:t>
            </a:r>
          </a:p>
          <a:p>
            <a:r>
              <a:rPr lang="en-US"/>
              <a:t>Compilers, virtual machines (JVM, LLVM, GCC)</a:t>
            </a:r>
          </a:p>
          <a:p>
            <a:r>
              <a:rPr lang="en-US"/>
              <a:t>Operating Systems (Windows)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AC773-A3A2-5426-932F-934BE5AC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much, much more!</a:t>
            </a:r>
          </a:p>
        </p:txBody>
      </p:sp>
    </p:spTree>
    <p:extLst>
      <p:ext uri="{BB962C8B-B14F-4D97-AF65-F5344CB8AC3E}">
        <p14:creationId xmlns:p14="http://schemas.microsoft.com/office/powerpoint/2010/main" val="237141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3084-BA26-5A62-BB61-2DCCFC8C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9F5C-C0D4-93E2-D7E4-A6B23295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67066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DEC64-9E58-0903-8DA2-9C8D56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Handling lots of data</a:t>
            </a:r>
          </a:p>
          <a:p>
            <a:r>
              <a:rPr lang="en-US"/>
              <a:t>And handling it very efficiently</a:t>
            </a:r>
          </a:p>
          <a:p>
            <a:r>
              <a:rPr lang="en-US"/>
              <a:t>And doing it in an elegant, readable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13B7E-8D01-3584-AEA7-FDFFFE7B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is great for…</a:t>
            </a:r>
          </a:p>
        </p:txBody>
      </p:sp>
    </p:spTree>
    <p:extLst>
      <p:ext uri="{BB962C8B-B14F-4D97-AF65-F5344CB8AC3E}">
        <p14:creationId xmlns:p14="http://schemas.microsoft.com/office/powerpoint/2010/main" val="2654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24DB-D716-BA80-ED23-FB718928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was created in 1983, still #2!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96776-6EA2-4498-92EA-894C23DA492B}"/>
              </a:ext>
            </a:extLst>
          </p:cNvPr>
          <p:cNvSpPr txBox="1"/>
          <p:nvPr/>
        </p:nvSpPr>
        <p:spPr>
          <a:xfrm>
            <a:off x="212522" y="6263374"/>
            <a:ext cx="47643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[TIOBE Index, September 2024]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4597C-992E-1A69-635F-E076D5FE1C31}"/>
              </a:ext>
            </a:extLst>
          </p:cNvPr>
          <p:cNvGrpSpPr/>
          <p:nvPr/>
        </p:nvGrpSpPr>
        <p:grpSpPr>
          <a:xfrm>
            <a:off x="393700" y="1409222"/>
            <a:ext cx="11547793" cy="4548518"/>
            <a:chOff x="4587185" y="2084188"/>
            <a:chExt cx="6456121" cy="25429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5CEFD0-BF67-AFCB-DCE4-1CB4E3AB8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276"/>
            <a:stretch/>
          </p:blipFill>
          <p:spPr>
            <a:xfrm>
              <a:off x="5334000" y="2084188"/>
              <a:ext cx="5709306" cy="25429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CA04A1-2B8E-A3B4-9353-0079395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2711"/>
            <a:stretch/>
          </p:blipFill>
          <p:spPr>
            <a:xfrm>
              <a:off x="4587185" y="2084188"/>
              <a:ext cx="746815" cy="254297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1A015E5-1F51-13B7-DBAF-BC1BA0C0C973}"/>
              </a:ext>
            </a:extLst>
          </p:cNvPr>
          <p:cNvSpPr/>
          <p:nvPr/>
        </p:nvSpPr>
        <p:spPr>
          <a:xfrm>
            <a:off x="393700" y="2917371"/>
            <a:ext cx="11547793" cy="563603"/>
          </a:xfrm>
          <a:prstGeom prst="rect">
            <a:avLst/>
          </a:prstGeom>
          <a:solidFill>
            <a:schemeClr val="accent4">
              <a:alpha val="28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8F4F1-20D0-CA60-9CA3-51839AC5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Introductions!</a:t>
            </a:r>
          </a:p>
          <a:p>
            <a:r>
              <a:rPr lang="en-US"/>
              <a:t>The Pitch 🦈 🦈</a:t>
            </a:r>
          </a:p>
          <a:p>
            <a:r>
              <a:rPr lang="en-US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A1DB8-AA53-D4BC-6C50-5AAE41F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98794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7F64B-6714-8675-1266-0705E9C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in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7078E-098D-7AE4-F092-CB31329F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" y="1808980"/>
            <a:ext cx="49149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CEB7-17EF-5145-8125-7C5FDCC0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1" y="4047780"/>
            <a:ext cx="2235200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5C4C-4ABA-CD42-64AE-D8C71281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736" y="4519139"/>
            <a:ext cx="3619500" cy="17399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4704069-4CD8-3A81-86E5-7AC875D7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20" y="1808980"/>
            <a:ext cx="3953983" cy="8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 recreated the Among Us logo in 1000x1000 res (I used the original and  added lines and stuff to make it high res) : r/AmongUs">
            <a:extLst>
              <a:ext uri="{FF2B5EF4-FFF2-40B4-BE49-F238E27FC236}">
                <a16:creationId xmlns:a16="http://schemas.microsoft.com/office/drawing/2014/main" id="{8940E58C-4909-31E4-4795-9B803AD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94" y="3691956"/>
            <a:ext cx="2644411" cy="26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290C-BB1C-3993-061A-D01E9F9C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has a </a:t>
            </a:r>
            <a:r>
              <a:rPr lang="en-US" b="1" u="sng"/>
              <a:t>MASSIVE</a:t>
            </a:r>
            <a:r>
              <a:rPr lang="en-US"/>
              <a:t> user base</a:t>
            </a:r>
          </a:p>
          <a:p>
            <a:r>
              <a:rPr lang="en-US"/>
              <a:t>C++ Standard continues to be revised every three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FA2B-38FE-3152-4D88-5A0CB86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C++ Community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2D425-76BB-5C1D-C927-FBD41586FE81}"/>
              </a:ext>
            </a:extLst>
          </p:cNvPr>
          <p:cNvGrpSpPr/>
          <p:nvPr/>
        </p:nvGrpSpPr>
        <p:grpSpPr>
          <a:xfrm>
            <a:off x="877019" y="4174026"/>
            <a:ext cx="10569926" cy="2053238"/>
            <a:chOff x="877019" y="4174026"/>
            <a:chExt cx="10569926" cy="2053238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B4E6A79-F6E1-3140-7BCF-8E7A6A390FFD}"/>
                </a:ext>
              </a:extLst>
            </p:cNvPr>
            <p:cNvSpPr/>
            <p:nvPr/>
          </p:nvSpPr>
          <p:spPr>
            <a:xfrm>
              <a:off x="877019" y="4754721"/>
              <a:ext cx="10437962" cy="34505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F54AC-3237-6EB3-382D-178653ACF791}"/>
                </a:ext>
              </a:extLst>
            </p:cNvPr>
            <p:cNvSpPr txBox="1"/>
            <p:nvPr/>
          </p:nvSpPr>
          <p:spPr>
            <a:xfrm>
              <a:off x="1129701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1979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D8194-54D3-E9AF-E122-14CCD1282A33}"/>
                </a:ext>
              </a:extLst>
            </p:cNvPr>
            <p:cNvSpPr txBox="1"/>
            <p:nvPr/>
          </p:nvSpPr>
          <p:spPr>
            <a:xfrm>
              <a:off x="2283228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1983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A7941-7633-06B3-460A-B061FF45C430}"/>
                </a:ext>
              </a:extLst>
            </p:cNvPr>
            <p:cNvSpPr txBox="1"/>
            <p:nvPr/>
          </p:nvSpPr>
          <p:spPr>
            <a:xfrm>
              <a:off x="3436755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1998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848EE-6E7D-8BA9-1FF7-AAA074D88CC9}"/>
                </a:ext>
              </a:extLst>
            </p:cNvPr>
            <p:cNvSpPr txBox="1"/>
            <p:nvPr/>
          </p:nvSpPr>
          <p:spPr>
            <a:xfrm>
              <a:off x="4590282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474BE-797A-1DAA-6622-1B5BFF10EBF0}"/>
                </a:ext>
              </a:extLst>
            </p:cNvPr>
            <p:cNvSpPr txBox="1"/>
            <p:nvPr/>
          </p:nvSpPr>
          <p:spPr>
            <a:xfrm>
              <a:off x="5743809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48F59-75DF-7B7C-CFB8-7916819D7546}"/>
                </a:ext>
              </a:extLst>
            </p:cNvPr>
            <p:cNvSpPr txBox="1"/>
            <p:nvPr/>
          </p:nvSpPr>
          <p:spPr>
            <a:xfrm>
              <a:off x="6897336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027BD2-71B2-4BA8-E591-C2272096F933}"/>
                </a:ext>
              </a:extLst>
            </p:cNvPr>
            <p:cNvSpPr txBox="1"/>
            <p:nvPr/>
          </p:nvSpPr>
          <p:spPr>
            <a:xfrm>
              <a:off x="8050863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5E8C-D25E-B379-63B6-D499A1CF2ECF}"/>
                </a:ext>
              </a:extLst>
            </p:cNvPr>
            <p:cNvSpPr txBox="1"/>
            <p:nvPr/>
          </p:nvSpPr>
          <p:spPr>
            <a:xfrm>
              <a:off x="920439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5C1EE-FDEE-B1E0-D4FE-B8C8F5A7C56F}"/>
                </a:ext>
              </a:extLst>
            </p:cNvPr>
            <p:cNvSpPr txBox="1"/>
            <p:nvPr/>
          </p:nvSpPr>
          <p:spPr>
            <a:xfrm>
              <a:off x="1035792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24B0C-3A93-64CA-468B-FC451CFB0105}"/>
                </a:ext>
              </a:extLst>
            </p:cNvPr>
            <p:cNvSpPr txBox="1"/>
            <p:nvPr/>
          </p:nvSpPr>
          <p:spPr>
            <a:xfrm>
              <a:off x="2169804" y="4174026"/>
              <a:ext cx="84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5D53E-3D64-5CD1-F757-2D6B76FD00FE}"/>
                </a:ext>
              </a:extLst>
            </p:cNvPr>
            <p:cNvSpPr txBox="1"/>
            <p:nvPr/>
          </p:nvSpPr>
          <p:spPr>
            <a:xfrm>
              <a:off x="319311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C++98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B88DF-FD7D-271C-6CEE-0B56CB6D0E0B}"/>
                </a:ext>
              </a:extLst>
            </p:cNvPr>
            <p:cNvSpPr txBox="1"/>
            <p:nvPr/>
          </p:nvSpPr>
          <p:spPr>
            <a:xfrm>
              <a:off x="4406355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F65C7-5EE7-47EC-50EC-515432D4EEA2}"/>
                </a:ext>
              </a:extLst>
            </p:cNvPr>
            <p:cNvSpPr txBox="1"/>
            <p:nvPr/>
          </p:nvSpPr>
          <p:spPr>
            <a:xfrm>
              <a:off x="5559882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4E0DD-E84C-3163-2939-C5C5EA7D08E7}"/>
                </a:ext>
              </a:extLst>
            </p:cNvPr>
            <p:cNvSpPr txBox="1"/>
            <p:nvPr/>
          </p:nvSpPr>
          <p:spPr>
            <a:xfrm>
              <a:off x="6589198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DD493-42E3-AA19-3FF5-EC88082063F6}"/>
                </a:ext>
              </a:extLst>
            </p:cNvPr>
            <p:cNvSpPr txBox="1"/>
            <p:nvPr/>
          </p:nvSpPr>
          <p:spPr>
            <a:xfrm>
              <a:off x="7866936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E7CE-7833-0F0F-87B5-CDAE50172CA2}"/>
                </a:ext>
              </a:extLst>
            </p:cNvPr>
            <p:cNvSpPr txBox="1"/>
            <p:nvPr/>
          </p:nvSpPr>
          <p:spPr>
            <a:xfrm>
              <a:off x="9020463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98846-9FD3-ECFF-247E-C03FA2B18E6A}"/>
                </a:ext>
              </a:extLst>
            </p:cNvPr>
            <p:cNvSpPr txBox="1"/>
            <p:nvPr/>
          </p:nvSpPr>
          <p:spPr>
            <a:xfrm>
              <a:off x="1023370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DDE009-F04F-B4E1-4DCC-4A6A81BEC3BA}"/>
              </a:ext>
            </a:extLst>
          </p:cNvPr>
          <p:cNvGrpSpPr/>
          <p:nvPr/>
        </p:nvGrpSpPr>
        <p:grpSpPr>
          <a:xfrm>
            <a:off x="8905944" y="3391396"/>
            <a:ext cx="2426482" cy="1592936"/>
            <a:chOff x="8905944" y="3391396"/>
            <a:chExt cx="2426482" cy="1592936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448013D-619E-EE6B-67C9-71AE34E52B00}"/>
                </a:ext>
              </a:extLst>
            </p:cNvPr>
            <p:cNvSpPr/>
            <p:nvPr/>
          </p:nvSpPr>
          <p:spPr>
            <a:xfrm rot="19451548">
              <a:off x="10636721" y="3806988"/>
              <a:ext cx="546910" cy="1177344"/>
            </a:xfrm>
            <a:prstGeom prst="down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22CBE-793E-800C-95D2-067687614ABF}"/>
                </a:ext>
              </a:extLst>
            </p:cNvPr>
            <p:cNvSpPr txBox="1"/>
            <p:nvPr/>
          </p:nvSpPr>
          <p:spPr>
            <a:xfrm>
              <a:off x="8905944" y="3391396"/>
              <a:ext cx="242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 are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B5BBF-1E7C-06D3-D2B4-B2EB47E97C3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EFE7D-0860-4AF1-125E-6E7096F3E965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CppCon</a:t>
            </a:r>
            <a:r>
              <a:rPr lang="en-US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7526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A6A-D672-B4AC-A703-483423B8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6881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4D1-8093-2624-B2AC-5CC518A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80C4-DBCC-366A-4E1B-09E853F2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9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CA12-006F-D1B7-CEF2-6E05F19B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0CD-0C6A-106C-1703-882AD98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510-C171-11A0-10E9-9F5B9E4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B4EB9C4F-93D5-ECC0-B245-A2713CA35A98}"/>
              </a:ext>
            </a:extLst>
          </p:cNvPr>
          <p:cNvSpPr/>
          <p:nvPr/>
        </p:nvSpPr>
        <p:spPr>
          <a:xfrm>
            <a:off x="7293429" y="1014230"/>
            <a:ext cx="4027714" cy="187234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08000" algn="l"/>
              </a:tabLst>
            </a:pPr>
            <a:r>
              <a:rPr lang="en-US" sz="2400"/>
              <a:t>C++ is backwards compatible with C. Neat!</a:t>
            </a:r>
          </a:p>
        </p:txBody>
      </p:sp>
    </p:spTree>
    <p:extLst>
      <p:ext uri="{BB962C8B-B14F-4D97-AF65-F5344CB8AC3E}">
        <p14:creationId xmlns:p14="http://schemas.microsoft.com/office/powerpoint/2010/main" val="412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5435-42EC-3553-083A-11DA7C74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C1E-1338-07BB-68FB-FF5CE2B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6885-B029-3157-FCB0-7E508EA9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FE96-8F62-6E42-986B-2323A7E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19"/>
          <a:stretch/>
        </p:blipFill>
        <p:spPr>
          <a:xfrm>
            <a:off x="5963969" y="2109470"/>
            <a:ext cx="5491911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A3F5-4355-AA81-8062-DFA7AFB2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20CA-7BC2-C650-D894-96BA03DE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.text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global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;must be declared for linker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ld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_start: 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;tell linker entry point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length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ecx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to write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ebx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;file descriptor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stdout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sys_write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sys_exit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'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!' ,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equ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$ -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;length of 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8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0FF5E-777B-4588-770D-0506392D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68796-87C8-2A77-4155-1228B83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33441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63E-5312-C6BE-F199-D3A6AB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don’t we always use assembly?</a:t>
            </a:r>
          </a:p>
        </p:txBody>
      </p:sp>
    </p:spTree>
    <p:extLst>
      <p:ext uri="{BB962C8B-B14F-4D97-AF65-F5344CB8AC3E}">
        <p14:creationId xmlns:p14="http://schemas.microsoft.com/office/powerpoint/2010/main" val="9459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B12A-F1FC-E9A4-A907-2926AD8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8799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9A8A-34FC-4793-2FCA-F2DF29CA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33BC6-5765-C462-A674-AB299DA6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  <a:p>
            <a:endParaRPr lang="en-US"/>
          </a:p>
          <a:p>
            <a:r>
              <a:rPr lang="en-US"/>
              <a:t>❌ A </a:t>
            </a:r>
            <a:r>
              <a:rPr lang="en-US" b="1">
                <a:solidFill>
                  <a:schemeClr val="accent2"/>
                </a:solidFill>
              </a:rPr>
              <a:t>lot of code</a:t>
            </a:r>
            <a:r>
              <a:rPr lang="en-US"/>
              <a:t> (even for simple tasks)</a:t>
            </a:r>
          </a:p>
          <a:p>
            <a:r>
              <a:rPr lang="en-US"/>
              <a:t>❌ Very </a:t>
            </a:r>
            <a:r>
              <a:rPr lang="en-US" b="1">
                <a:solidFill>
                  <a:schemeClr val="accent2"/>
                </a:solidFill>
              </a:rPr>
              <a:t>hard to understand</a:t>
            </a:r>
          </a:p>
          <a:p>
            <a:r>
              <a:rPr lang="en-US"/>
              <a:t>❌ Extremely </a:t>
            </a:r>
            <a:r>
              <a:rPr lang="en-US" b="1">
                <a:solidFill>
                  <a:schemeClr val="accent2"/>
                </a:solidFill>
              </a:rPr>
              <a:t>unportable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347F6-7466-8C4D-D537-DD967C99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25379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701BE6-9D2D-58E3-F21D-293D5797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483350" cy="4781006"/>
          </a:xfrm>
        </p:spPr>
        <p:txBody>
          <a:bodyPr/>
          <a:lstStyle/>
          <a:p>
            <a:r>
              <a:rPr lang="en-US"/>
              <a:t>Dennis Ritchie created C in 1972 to much praise.</a:t>
            </a:r>
          </a:p>
          <a:p>
            <a:r>
              <a:rPr lang="en-US"/>
              <a:t>C made it easy to write code that was: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Simple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Learn to love it in </a:t>
            </a:r>
            <a:r>
              <a:rPr lang="en-US" b="1">
                <a:solidFill>
                  <a:srgbClr val="D73A48"/>
                </a:solidFill>
              </a:rPr>
              <a:t>CS107</a:t>
            </a:r>
            <a:r>
              <a:rPr lang="en-US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757A5-FA09-DA60-A19C-E23E753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1D36-B31B-437B-C349-92E366C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541417"/>
            <a:ext cx="4991100" cy="3233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500F1-15E9-1D2F-3363-9DE20BA655E5}"/>
              </a:ext>
            </a:extLst>
          </p:cNvPr>
          <p:cNvSpPr txBox="1"/>
          <p:nvPr/>
        </p:nvSpPr>
        <p:spPr>
          <a:xfrm>
            <a:off x="6877050" y="50292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Ken Thompson and Dennis Ritchie, creators of the C language</a:t>
            </a:r>
          </a:p>
        </p:txBody>
      </p:sp>
    </p:spTree>
    <p:extLst>
      <p:ext uri="{BB962C8B-B14F-4D97-AF65-F5344CB8AC3E}">
        <p14:creationId xmlns:p14="http://schemas.microsoft.com/office/powerpoint/2010/main" val="10270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254E4-AA0A-94C2-16A1-52B88815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was popular because it was simple</a:t>
            </a:r>
          </a:p>
          <a:p>
            <a:pPr lvl="1"/>
            <a:r>
              <a:rPr lang="en-US" i="1"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</a:t>
            </a:r>
            <a:r>
              <a:rPr lang="en-US" b="0" i="1">
                <a:solidFill>
                  <a:srgbClr val="242424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hen I read C I know what the output Assembly is going to look lik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e” </a:t>
            </a:r>
          </a:p>
          <a:p>
            <a:pPr marL="465137" lvl="1" indent="0">
              <a:buNone/>
            </a:pP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	—Linus Torvalds, creator of Linux</a:t>
            </a:r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However, C has some weaknesses: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objects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or classes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Difficult to write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generic or templated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code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Tedious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to write large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BD71-380E-C33C-E8CD-45DD2C6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</p:spTree>
    <p:extLst>
      <p:ext uri="{BB962C8B-B14F-4D97-AF65-F5344CB8AC3E}">
        <p14:creationId xmlns:p14="http://schemas.microsoft.com/office/powerpoint/2010/main" val="20602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639-E2D2-927A-EB5C-B96E5AED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31346-B276-AF4A-F2E1-81D13525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598" cy="4781006"/>
          </a:xfrm>
        </p:spPr>
        <p:txBody>
          <a:bodyPr/>
          <a:lstStyle/>
          <a:p>
            <a:r>
              <a:rPr lang="en-US"/>
              <a:t>In 1983, the beginnings of C++ were created by Danish computer scientist Bjarne </a:t>
            </a:r>
            <a:r>
              <a:rPr lang="en-US" err="1"/>
              <a:t>Stroustrup</a:t>
            </a:r>
            <a:endParaRPr lang="en-US"/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He wanted a language that was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Fast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Simple to use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Cross-platform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Had high level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20D5A-3326-4386-BC24-0DA6801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Welcome to C++!</a:t>
            </a:r>
          </a:p>
        </p:txBody>
      </p:sp>
      <p:pic>
        <p:nvPicPr>
          <p:cNvPr id="1026" name="Picture 2" descr="Bjarne Stroustrup, and Programmers With Class - Simple Talk">
            <a:extLst>
              <a:ext uri="{FF2B5EF4-FFF2-40B4-BE49-F238E27FC236}">
                <a16:creationId xmlns:a16="http://schemas.microsoft.com/office/drawing/2014/main" id="{1850033C-9339-99A0-D53F-7F60DDF8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246224"/>
            <a:ext cx="5568948" cy="3717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52D8-E599-9397-F817-DC0756B66D46}"/>
              </a:ext>
            </a:extLst>
          </p:cNvPr>
          <p:cNvSpPr txBox="1"/>
          <p:nvPr/>
        </p:nvSpPr>
        <p:spPr>
          <a:xfrm>
            <a:off x="6229352" y="6132554"/>
            <a:ext cx="55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Stroustrup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the man himself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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E29A8-E118-9B51-9835-59441DB8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ideas and intent directly in code.</a:t>
            </a:r>
          </a:p>
          <a:p>
            <a:r>
              <a:rPr lang="en-US"/>
              <a:t>Enforce safety at compile time whenever possible.</a:t>
            </a:r>
          </a:p>
          <a:p>
            <a:r>
              <a:rPr lang="en-US"/>
              <a:t>Do not waste time or space. </a:t>
            </a:r>
          </a:p>
          <a:p>
            <a:r>
              <a:rPr lang="en-US"/>
              <a:t>Compartmentalize messy constructs.</a:t>
            </a:r>
          </a:p>
          <a:p>
            <a:r>
              <a:rPr lang="en-US"/>
              <a:t>Allow the programmer full control, responsibility, and choice.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33841-C01A-28F8-D2D8-A3C17A0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3413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BE7073-E503-5A8C-ED32-F25B18F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26844"/>
            <a:ext cx="11404600" cy="766989"/>
          </a:xfrm>
        </p:spPr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"Code should be elegant </a:t>
            </a:r>
            <a:r>
              <a:rPr lang="en-US" b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and</a:t>
            </a:r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efficient; I hate to have to choose between those"</a:t>
            </a:r>
            <a:endParaRPr lang="en-US" b="0">
              <a:latin typeface="Century Schoolbook" panose="020406040505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FABC5-A58D-7B9F-9E80-050FD8CE4D91}"/>
              </a:ext>
            </a:extLst>
          </p:cNvPr>
          <p:cNvSpPr txBox="1">
            <a:spLocks/>
          </p:cNvSpPr>
          <p:nvPr/>
        </p:nvSpPr>
        <p:spPr>
          <a:xfrm>
            <a:off x="393700" y="396610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DA74-9C1D-385F-5134-CF911D5C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EAA4C-21C9-ABBE-714D-C324E7DC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Readable</a:t>
            </a:r>
          </a:p>
          <a:p>
            <a:r>
              <a:rPr lang="en-US"/>
              <a:t>Safety</a:t>
            </a:r>
          </a:p>
          <a:p>
            <a:r>
              <a:rPr lang="en-US"/>
              <a:t>Efficiency</a:t>
            </a:r>
          </a:p>
          <a:p>
            <a:r>
              <a:rPr lang="en-US"/>
              <a:t>Abstraction</a:t>
            </a:r>
          </a:p>
          <a:p>
            <a:r>
              <a:rPr lang="en-US"/>
              <a:t>Multi-paradigm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2D06F-85EF-11BF-F6FE-6C6FD8D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 (Summarized)</a:t>
            </a:r>
          </a:p>
        </p:txBody>
      </p:sp>
    </p:spTree>
    <p:extLst>
      <p:ext uri="{BB962C8B-B14F-4D97-AF65-F5344CB8AC3E}">
        <p14:creationId xmlns:p14="http://schemas.microsoft.com/office/powerpoint/2010/main" val="175495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141B-A3C8-4E99-47F6-6235DB24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6163-1CF9-F1B0-33B9-A487E6E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4BF8-0064-4E36-5EE7-DAB15B6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18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CF13-EBB2-C3AE-FC71-7EE358C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2A63-5C09-BDB5-6BB0-58409C98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1080-1CAA-01AB-30F8-03BA5BA6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558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0BAA-842F-AE18-54BB-A2346AC2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220-0EE5-F7DF-DC65-4D50B5EF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5CBB-3E26-38A6-EA04-87C167D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2B187-0305-5E82-D175-E417491830BD}"/>
              </a:ext>
            </a:extLst>
          </p:cNvPr>
          <p:cNvGrpSpPr/>
          <p:nvPr/>
        </p:nvGrpSpPr>
        <p:grpSpPr>
          <a:xfrm>
            <a:off x="5824330" y="1424864"/>
            <a:ext cx="3061252" cy="2312249"/>
            <a:chOff x="5824330" y="1424864"/>
            <a:chExt cx="3061252" cy="23122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FE27DE-99CF-823E-AABA-2B1C1393136F}"/>
                </a:ext>
              </a:extLst>
            </p:cNvPr>
            <p:cNvSpPr/>
            <p:nvPr/>
          </p:nvSpPr>
          <p:spPr>
            <a:xfrm>
              <a:off x="5824330" y="3409122"/>
              <a:ext cx="2345635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6EA72-E09E-943B-010A-4158C62C17A2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997148" y="2385391"/>
              <a:ext cx="397565" cy="102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A7AA14-0DED-A808-0CED-8D11EFACC6B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424864"/>
              <a:ext cx="2789582" cy="897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Templates!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21EB3-3CAC-204E-2E5A-0EBAE9130BB4}"/>
              </a:ext>
            </a:extLst>
          </p:cNvPr>
          <p:cNvGrpSpPr/>
          <p:nvPr/>
        </p:nvGrpSpPr>
        <p:grpSpPr>
          <a:xfrm>
            <a:off x="1411941" y="1830702"/>
            <a:ext cx="4412390" cy="1901809"/>
            <a:chOff x="1411941" y="1830702"/>
            <a:chExt cx="4412390" cy="19018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0334D-F5DD-E1D7-4760-C4DC73DC9B1F}"/>
                </a:ext>
              </a:extLst>
            </p:cNvPr>
            <p:cNvSpPr/>
            <p:nvPr/>
          </p:nvSpPr>
          <p:spPr>
            <a:xfrm>
              <a:off x="2823883" y="3404520"/>
              <a:ext cx="3000448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EFC30-7DD9-0A53-55D4-E8C4485E4A7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738282" y="2635624"/>
              <a:ext cx="585825" cy="76889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865FAE2-CB6E-AE6A-0A11-8DCEBE275863}"/>
                </a:ext>
              </a:extLst>
            </p:cNvPr>
            <p:cNvSpPr txBox="1">
              <a:spLocks/>
            </p:cNvSpPr>
            <p:nvPr/>
          </p:nvSpPr>
          <p:spPr>
            <a:xfrm>
              <a:off x="1411941" y="1830702"/>
              <a:ext cx="3814872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Smart Pointers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9A6656-C650-FC0C-3985-3CFE9657D1B1}"/>
              </a:ext>
            </a:extLst>
          </p:cNvPr>
          <p:cNvGrpSpPr/>
          <p:nvPr/>
        </p:nvGrpSpPr>
        <p:grpSpPr>
          <a:xfrm>
            <a:off x="925690" y="3843081"/>
            <a:ext cx="4205110" cy="1566623"/>
            <a:chOff x="925690" y="3843081"/>
            <a:chExt cx="4205110" cy="15666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D3A4B-2A41-71A2-718D-E55C035C502C}"/>
                </a:ext>
              </a:extLst>
            </p:cNvPr>
            <p:cNvSpPr/>
            <p:nvPr/>
          </p:nvSpPr>
          <p:spPr>
            <a:xfrm>
              <a:off x="925690" y="3843081"/>
              <a:ext cx="1898193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E9C02B-3B46-F9BD-6889-E06194683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74787" y="4171072"/>
              <a:ext cx="1163053" cy="87844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FBBADE9-F026-4FC7-22D9-CABAFC2E544C}"/>
                </a:ext>
              </a:extLst>
            </p:cNvPr>
            <p:cNvSpPr txBox="1">
              <a:spLocks/>
            </p:cNvSpPr>
            <p:nvPr/>
          </p:nvSpPr>
          <p:spPr>
            <a:xfrm>
              <a:off x="3037840" y="4640808"/>
              <a:ext cx="2092960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Streams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A9BBD-F454-BF19-6C94-F07B35095FEC}"/>
              </a:ext>
            </a:extLst>
          </p:cNvPr>
          <p:cNvGrpSpPr/>
          <p:nvPr/>
        </p:nvGrpSpPr>
        <p:grpSpPr>
          <a:xfrm>
            <a:off x="4084320" y="3843080"/>
            <a:ext cx="6518366" cy="1567365"/>
            <a:chOff x="4084320" y="3843080"/>
            <a:chExt cx="6518366" cy="1567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9D4813-AFA0-6AB4-4B0C-64FA50D0CBA4}"/>
                </a:ext>
              </a:extLst>
            </p:cNvPr>
            <p:cNvSpPr/>
            <p:nvPr/>
          </p:nvSpPr>
          <p:spPr>
            <a:xfrm>
              <a:off x="4084320" y="3843080"/>
              <a:ext cx="713526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C4362-63B2-D011-6F70-807107E0480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797846" y="4007076"/>
              <a:ext cx="1298154" cy="63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97C7C0A-D215-383D-4794-CF2BED54257A}"/>
                </a:ext>
              </a:extLst>
            </p:cNvPr>
            <p:cNvSpPr txBox="1">
              <a:spLocks/>
            </p:cNvSpPr>
            <p:nvPr/>
          </p:nvSpPr>
          <p:spPr>
            <a:xfrm>
              <a:off x="5681980" y="4641549"/>
              <a:ext cx="4920706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Operator Overloading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 in front of a town&#10;&#10;Description automatically generated">
            <a:extLst>
              <a:ext uri="{FF2B5EF4-FFF2-40B4-BE49-F238E27FC236}">
                <a16:creationId xmlns:a16="http://schemas.microsoft.com/office/drawing/2014/main" id="{AC297CE2-C22F-7617-9B69-E255B30E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3" name="Picture 2" descr="A person standing on a beach with his arms crossed&#10;&#10;Description automatically generated">
            <a:extLst>
              <a:ext uri="{FF2B5EF4-FFF2-40B4-BE49-F238E27FC236}">
                <a16:creationId xmlns:a16="http://schemas.microsoft.com/office/drawing/2014/main" id="{4971189D-7139-5AF3-B4DD-E1DDE29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9" t="28461" r="27567" b="34825"/>
          <a:stretch/>
        </p:blipFill>
        <p:spPr>
          <a:xfrm>
            <a:off x="6411242" y="643467"/>
            <a:ext cx="4982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744124-7B8E-D2B1-8594-C3AB8A61D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201000"/>
              </p:ext>
            </p:extLst>
          </p:nvPr>
        </p:nvGraphicFramePr>
        <p:xfrm>
          <a:off x="1041676" y="1397725"/>
          <a:ext cx="10108647" cy="51376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67339">
                  <a:extLst>
                    <a:ext uri="{9D8B030D-6E8A-4147-A177-3AD203B41FA5}">
                      <a16:colId xmlns:a16="http://schemas.microsoft.com/office/drawing/2014/main" val="2094770076"/>
                    </a:ext>
                  </a:extLst>
                </a:gridCol>
                <a:gridCol w="4075044">
                  <a:extLst>
                    <a:ext uri="{9D8B030D-6E8A-4147-A177-3AD203B41FA5}">
                      <a16:colId xmlns:a16="http://schemas.microsoft.com/office/drawing/2014/main" val="959474837"/>
                    </a:ext>
                  </a:extLst>
                </a:gridCol>
                <a:gridCol w="3966264">
                  <a:extLst>
                    <a:ext uri="{9D8B030D-6E8A-4147-A177-3AD203B41FA5}">
                      <a16:colId xmlns:a16="http://schemas.microsoft.com/office/drawing/2014/main" val="343562362"/>
                    </a:ext>
                  </a:extLst>
                </a:gridCol>
              </a:tblGrid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Welcome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Types &amp; 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129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Initialization &amp; 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58340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Iterators &amp; Pointers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554175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8781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Functions &amp; Lambdas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6810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Operator Overloading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Special Member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43408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Move 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std::optional and Type Safety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25411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RAII, Smart Pointers, C++ 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5193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7C9EA7-09D5-F912-1466-82AC9D52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471710"/>
            <a:ext cx="11404600" cy="766989"/>
          </a:xfrm>
        </p:spPr>
        <p:txBody>
          <a:bodyPr/>
          <a:lstStyle/>
          <a:p>
            <a:r>
              <a:rPr lang="en-US"/>
              <a:t>Topics We’ll Cover</a:t>
            </a:r>
          </a:p>
        </p:txBody>
      </p:sp>
    </p:spTree>
    <p:extLst>
      <p:ext uri="{BB962C8B-B14F-4D97-AF65-F5344CB8AC3E}">
        <p14:creationId xmlns:p14="http://schemas.microsoft.com/office/powerpoint/2010/main" val="149314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0C51-F3FA-E1C0-1A7D-A37FAB41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take CS106L?</a:t>
            </a:r>
          </a:p>
        </p:txBody>
      </p:sp>
    </p:spTree>
    <p:extLst>
      <p:ext uri="{BB962C8B-B14F-4D97-AF65-F5344CB8AC3E}">
        <p14:creationId xmlns:p14="http://schemas.microsoft.com/office/powerpoint/2010/main" val="70671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9E3-17F5-21D7-B9F1-BB59B05E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CS106B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CBFA-A28A-96CA-930A-F9F77F6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on </a:t>
            </a: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like abstractions, recursion, pointers etc.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Bare minimum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in order to use these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7BE5-99B2-989F-2784-4ADA8089E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is on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code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what makes it good, what powerful and elegant code looks like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real deal: No Stanford libraries, only STL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Understand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why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C++ was made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015BB-CEFB-3662-40E7-5AEAD731F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CS106L</a:t>
            </a:r>
          </a:p>
        </p:txBody>
      </p:sp>
    </p:spTree>
    <p:extLst>
      <p:ext uri="{BB962C8B-B14F-4D97-AF65-F5344CB8AC3E}">
        <p14:creationId xmlns:p14="http://schemas.microsoft.com/office/powerpoint/2010/main" val="220979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D9486-72BC-83F3-89FB-9CD826C6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one of Stanford’s classes</a:t>
            </a:r>
          </a:p>
          <a:p>
            <a:pPr lvl="1"/>
            <a:r>
              <a:rPr lang="en-US" b="1"/>
              <a:t>CS 111: </a:t>
            </a:r>
            <a:r>
              <a:rPr lang="en-US"/>
              <a:t>Operating Systems Principles</a:t>
            </a:r>
          </a:p>
          <a:p>
            <a:pPr lvl="1"/>
            <a:r>
              <a:rPr lang="en-US" b="1" i="0">
                <a:solidFill>
                  <a:srgbClr val="000000"/>
                </a:solidFill>
                <a:effectLst/>
              </a:rPr>
              <a:t>CME 213:</a:t>
            </a:r>
            <a:r>
              <a:rPr lang="en-US" b="0" i="0">
                <a:solidFill>
                  <a:srgbClr val="000000"/>
                </a:solidFill>
                <a:effectLst/>
              </a:rPr>
              <a:t> Introduction to parallel computing using MPI, </a:t>
            </a:r>
            <a:r>
              <a:rPr lang="en-US" b="0" i="0" err="1">
                <a:solidFill>
                  <a:srgbClr val="000000"/>
                </a:solidFill>
                <a:effectLst/>
              </a:rPr>
              <a:t>openMP</a:t>
            </a:r>
            <a:r>
              <a:rPr lang="en-US" b="0" i="0">
                <a:solidFill>
                  <a:srgbClr val="000000"/>
                </a:solidFill>
                <a:effectLst/>
              </a:rPr>
              <a:t>, and CUDA</a:t>
            </a:r>
            <a:endParaRPr lang="en-US"/>
          </a:p>
          <a:p>
            <a:pPr lvl="1"/>
            <a:r>
              <a:rPr lang="en-US" b="1"/>
              <a:t>CS 143: </a:t>
            </a:r>
            <a:r>
              <a:rPr lang="en-US"/>
              <a:t>Compilers</a:t>
            </a:r>
          </a:p>
          <a:p>
            <a:pPr lvl="1"/>
            <a:r>
              <a:rPr lang="en-US" b="1"/>
              <a:t>CS 144: </a:t>
            </a:r>
            <a:r>
              <a:rPr lang="en-US"/>
              <a:t>Introduction to Computer Networking</a:t>
            </a:r>
          </a:p>
          <a:p>
            <a:pPr lvl="1"/>
            <a:r>
              <a:rPr lang="en-US" b="1"/>
              <a:t>CS 248A: </a:t>
            </a:r>
            <a:r>
              <a:rPr lang="en-US" b="0" i="0">
                <a:solidFill>
                  <a:srgbClr val="000000"/>
                </a:solidFill>
                <a:effectLst/>
              </a:rPr>
              <a:t>Computer Graphics: Rendering, Geometry, and Image Manipulation</a:t>
            </a:r>
          </a:p>
          <a:p>
            <a:pPr lvl="1"/>
            <a:r>
              <a:rPr lang="en-US" b="1">
                <a:solidFill>
                  <a:srgbClr val="000000"/>
                </a:solidFill>
              </a:rPr>
              <a:t>MUSIC</a:t>
            </a:r>
            <a:r>
              <a:rPr lang="en-US" b="1" i="0">
                <a:solidFill>
                  <a:srgbClr val="000000"/>
                </a:solidFill>
                <a:effectLst/>
              </a:rPr>
              <a:t> 256A:</a:t>
            </a:r>
            <a:r>
              <a:rPr lang="en-US" b="0" i="0">
                <a:solidFill>
                  <a:srgbClr val="000000"/>
                </a:solidFill>
                <a:effectLst/>
              </a:rPr>
              <a:t> Music, Computing, Design: The Art of Design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…and more!</a:t>
            </a:r>
          </a:p>
          <a:p>
            <a:r>
              <a:rPr lang="en-US">
                <a:solidFill>
                  <a:srgbClr val="000000"/>
                </a:solidFill>
              </a:rPr>
              <a:t>And in real life!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8C89D-F84C-37C1-0A0C-70031633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might you use C++?</a:t>
            </a:r>
          </a:p>
        </p:txBody>
      </p:sp>
    </p:spTree>
    <p:extLst>
      <p:ext uri="{BB962C8B-B14F-4D97-AF65-F5344CB8AC3E}">
        <p14:creationId xmlns:p14="http://schemas.microsoft.com/office/powerpoint/2010/main" val="1966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jarne Stroustrup - Wikipedia">
            <a:extLst>
              <a:ext uri="{FF2B5EF4-FFF2-40B4-BE49-F238E27FC236}">
                <a16:creationId xmlns:a16="http://schemas.microsoft.com/office/drawing/2014/main" id="{DB799C12-CDBB-5904-78DD-AEC0260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5" y="687084"/>
            <a:ext cx="5023329" cy="43698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78FD6-0F89-8245-B63B-2544A9E9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076833"/>
            <a:ext cx="11404600" cy="1459768"/>
          </a:xfrm>
        </p:spPr>
        <p:txBody>
          <a:bodyPr/>
          <a:lstStyle/>
          <a:p>
            <a:r>
              <a:rPr lang="en-US" b="0">
                <a:latin typeface="Century Schoolbook" panose="02040604050505020304" pitchFamily="18" charset="0"/>
              </a:rPr>
              <a:t>“Nobody should call themselves a professional if they only know one language” </a:t>
            </a:r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 b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B2286-6564-3440-E1C7-FC88C271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 I using objects the way they’re meant to be used?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Type checking, type safety</a:t>
            </a:r>
          </a:p>
          <a:p>
            <a:r>
              <a:rPr lang="en-US"/>
              <a:t>Am I using memory efficiently?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Reference/copy semantics, move semantics</a:t>
            </a:r>
          </a:p>
          <a:p>
            <a:r>
              <a:rPr lang="en-US"/>
              <a:t>Am I </a:t>
            </a:r>
            <a:r>
              <a:rPr lang="en-US" err="1"/>
              <a:t>modifiying</a:t>
            </a:r>
            <a:r>
              <a:rPr lang="en-US"/>
              <a:t> something I’m not supposed to?</a:t>
            </a:r>
          </a:p>
          <a:p>
            <a:pPr lvl="1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and const correctness</a:t>
            </a:r>
          </a:p>
          <a:p>
            <a:r>
              <a:rPr lang="en-US"/>
              <a:t>Other languages relax these restrictions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73B19C-BC0B-AB6A-1D8B-B2DB5445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helps develop good coding hygiene</a:t>
            </a:r>
          </a:p>
        </p:txBody>
      </p:sp>
    </p:spTree>
    <p:extLst>
      <p:ext uri="{BB962C8B-B14F-4D97-AF65-F5344CB8AC3E}">
        <p14:creationId xmlns:p14="http://schemas.microsoft.com/office/powerpoint/2010/main" val="21036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4A7C8-3EBE-2972-14FB-C391726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Magnus vs.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1E6EC-387E-C05D-9797-2C1B5D9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24" y="1642441"/>
            <a:ext cx="4165324" cy="4219418"/>
          </a:xfrm>
          <a:prstGeom prst="rect">
            <a:avLst/>
          </a:prstGeom>
        </p:spPr>
      </p:pic>
      <p:pic>
        <p:nvPicPr>
          <p:cNvPr id="3074" name="Picture 2" descr="Magnus Carlsen: 'You need to be very fortunate to be No 1 in fantasy  football' | Magnus Carlsen | The Guardian">
            <a:extLst>
              <a:ext uri="{FF2B5EF4-FFF2-40B4-BE49-F238E27FC236}">
                <a16:creationId xmlns:a16="http://schemas.microsoft.com/office/drawing/2014/main" id="{424B58BF-DFB2-1847-49AF-F26805EF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1400"/>
          <a:stretch/>
        </p:blipFill>
        <p:spPr bwMode="auto">
          <a:xfrm>
            <a:off x="7124518" y="2049944"/>
            <a:ext cx="3299791" cy="3195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1D859-A9F9-5D23-0D7A-33EE8601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71" r="22177"/>
          <a:stretch/>
        </p:blipFill>
        <p:spPr>
          <a:xfrm>
            <a:off x="1717631" y="2049944"/>
            <a:ext cx="3299791" cy="32190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AAE7F3-2876-0ED6-C5C3-FCFC2CA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7" y="630736"/>
            <a:ext cx="2654430" cy="7841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Simple English Wikipedia, the free encyclopedia">
            <a:extLst>
              <a:ext uri="{FF2B5EF4-FFF2-40B4-BE49-F238E27FC236}">
                <a16:creationId xmlns:a16="http://schemas.microsoft.com/office/drawing/2014/main" id="{5E31DD6A-576B-2F28-A255-88B1BB8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64" y="5138810"/>
            <a:ext cx="1603016" cy="1603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st Language: Pros, Cons, and Learning Guide | by Mohammed Tawfik | Medium">
            <a:extLst>
              <a:ext uri="{FF2B5EF4-FFF2-40B4-BE49-F238E27FC236}">
                <a16:creationId xmlns:a16="http://schemas.microsoft.com/office/drawing/2014/main" id="{8FA7E6C7-FD11-F8D5-FEC8-DC1A8079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6" y="1650451"/>
            <a:ext cx="2466753" cy="12333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vantages of C# | CodeGuru.com">
            <a:extLst>
              <a:ext uri="{FF2B5EF4-FFF2-40B4-BE49-F238E27FC236}">
                <a16:creationId xmlns:a16="http://schemas.microsoft.com/office/drawing/2014/main" id="{E642C24E-BAE9-FCA4-F41B-35910125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85" y="3119426"/>
            <a:ext cx="3171175" cy="17837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++ - Free ui icons">
            <a:extLst>
              <a:ext uri="{FF2B5EF4-FFF2-40B4-BE49-F238E27FC236}">
                <a16:creationId xmlns:a16="http://schemas.microsoft.com/office/drawing/2014/main" id="{6D188E2C-F81A-6BAA-2623-D4CE6049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90" y="2506093"/>
            <a:ext cx="1141566" cy="11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9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186CE-EFF7-9610-DF30-0BBADE5F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j-ea"/>
                <a:cs typeface="+mj-cs"/>
              </a:rPr>
              <a:t>Asking Questions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D8B0B-AC46-9A53-61F3-03D9B40A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/>
            <a:r>
              <a:rPr lang="en-US" sz="2000"/>
              <a:t>We welcome questions!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Feel free to raise your hand at </a:t>
            </a:r>
            <a:r>
              <a:rPr lang="en-US" sz="2000" b="1" i="1" u="sng"/>
              <a:t>any time</a:t>
            </a:r>
            <a:r>
              <a:rPr lang="en-US" sz="2000"/>
              <a:t> with a question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We'll also pause periodically to solicit questions and check understanding</a:t>
            </a:r>
          </a:p>
        </p:txBody>
      </p:sp>
      <p:pic>
        <p:nvPicPr>
          <p:cNvPr id="5" name="Picture 4" descr="A Confused Nick Young. The word meme originated from Richard ...">
            <a:extLst>
              <a:ext uri="{FF2B5EF4-FFF2-40B4-BE49-F238E27FC236}">
                <a16:creationId xmlns:a16="http://schemas.microsoft.com/office/drawing/2014/main" id="{DD96004F-A261-1BAB-9616-20A3CFEC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9" r="74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61946-F127-69A3-757D-C045053E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ExtraBold"/>
                <a:cs typeface="Open Sans ExtraBold"/>
              </a:rPr>
              <a:t>Turn to the people next to you and introduce yourselves!</a:t>
            </a:r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Potential Conversation Topics: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What's something you're into and not into?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Why do you want to take this class?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1F046-4B4D-F343-F24A-A33203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Now you can meet (some of) each other!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A4647-2C73-C56F-1282-B8147BAE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Disabled students are a valued and essential part of the Stanford community. We welcome you to our class!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work with OAE but also let us know if there's anything we can do to make the course more accessible to you.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Don't be shy about asking for accommodations if problems arise. We're​ very reasonable people and will do whatever we can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3D92-1092-DCCD-095C-A65523B2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Access and Accommodations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7633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59C98-616B-1C01-623E-596952C5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Shame-free zone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Treat your peers and instructors with kindness and respect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Be curious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Communication is key!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Recognized we are all in-process (humility, question posing, avoid perfectionism)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F5E52-E666-BFFE-64A9-D708676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Community Norms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A748B9-052C-4C4C-2901-F3A39195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We will do everything we can to support you. We want to provide flexibility to the best of our ability!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hear your feedback so we can ensure the class is going as smoothly as possible for everyone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communicate with us if any personal circumstances or issues arise! We are here to support you :)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98161-F690-CF96-2AAF-FD36C118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Guiding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5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7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93890-B336-B52F-0069-633D42B7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Held </a:t>
            </a:r>
            <a:r>
              <a:rPr lang="en-US" b="1">
                <a:ea typeface="Open Sans ExtraBold"/>
                <a:cs typeface="Open Sans ExtraBold"/>
              </a:rPr>
              <a:t>Tuesdays</a:t>
            </a:r>
            <a:r>
              <a:rPr lang="en-US">
                <a:ea typeface="Open Sans Light"/>
                <a:cs typeface="Open Sans Light"/>
              </a:rPr>
              <a:t> and </a:t>
            </a:r>
            <a:r>
              <a:rPr lang="en-US" b="1">
                <a:ea typeface="Open Sans ExtraBold"/>
                <a:cs typeface="Open Sans ExtraBold"/>
              </a:rPr>
              <a:t>Thursdays</a:t>
            </a:r>
            <a:r>
              <a:rPr lang="en-US">
                <a:ea typeface="Open Sans Light"/>
                <a:cs typeface="Open Sans Light"/>
              </a:rPr>
              <a:t> from 4:30pm – 5:50pm in Thornton 110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Lecture is not recorded.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Attendance is required.</a:t>
            </a:r>
            <a:r>
              <a:rPr lang="en-US">
                <a:ea typeface="Open Sans Light"/>
                <a:cs typeface="Open Sans Light"/>
              </a:rPr>
              <a:t> Short participations quizzes (1-2 questions) will be given at the beginning of lecture starting in week 2. </a:t>
            </a:r>
            <a:r>
              <a:rPr lang="en-US" b="1">
                <a:ea typeface="Open Sans Light"/>
                <a:cs typeface="Open Sans Light"/>
              </a:rPr>
              <a:t>All students are given 2 free absences</a:t>
            </a:r>
            <a:r>
              <a:rPr lang="en-US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5DB6-1EF7-1974-92BA-5CE74B6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Lecture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51939-8CD0-76C0-C60D-F5A324FA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If you are sick, for the wellbeing of yourself and others </a:t>
            </a:r>
            <a:r>
              <a:rPr lang="en-US" b="1">
                <a:ea typeface="Open Sans ExtraBold"/>
                <a:cs typeface="Open Sans ExtraBold"/>
              </a:rPr>
              <a:t>please stay home</a:t>
            </a:r>
            <a:r>
              <a:rPr lang="en-US">
                <a:ea typeface="Open Sans Light"/>
                <a:cs typeface="Open Sans Light"/>
              </a:rPr>
              <a:t>, take care of yourself, and reach out to us – </a:t>
            </a:r>
            <a:r>
              <a:rPr lang="en-US" b="1">
                <a:ea typeface="Open Sans Light"/>
                <a:cs typeface="Open Sans Light"/>
              </a:rPr>
              <a:t>we never want</a:t>
            </a:r>
            <a:r>
              <a:rPr lang="en-US">
                <a:ea typeface="Open Sans Light"/>
                <a:cs typeface="Open Sans Light"/>
              </a:rPr>
              <a:t> you to feel that you must attend class if you are not feeling well!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Similarly, if you have an emergency or exceptional circumstance, </a:t>
            </a:r>
            <a:r>
              <a:rPr lang="en-US" b="1">
                <a:ea typeface="Open Sans Light"/>
                <a:cs typeface="Open Sans Light"/>
              </a:rPr>
              <a:t>please reach out to us</a:t>
            </a:r>
            <a:r>
              <a:rPr lang="en-US">
                <a:ea typeface="Open Sans Light"/>
                <a:cs typeface="Open Sans Light"/>
              </a:rPr>
              <a:t> so that we can help!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9341-4AFF-6F96-65FB-311B775E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Illness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2D1BE-FB5A-76F6-10B4-7E9C52C9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OH times are TBD and will be in person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These will be settled by week 3 (before the first assignment)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talk to you! Come talk!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Extra OH weeks 9 – 10!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Watch the course website (</a:t>
            </a:r>
            <a:r>
              <a:rPr lang="en-US">
                <a:ea typeface="Open Sans Light"/>
                <a:cs typeface="Open Sans Light"/>
                <a:hlinkClick r:id="rId3"/>
              </a:rPr>
              <a:t>cs106l.stanford.edu</a:t>
            </a:r>
            <a:r>
              <a:rPr lang="en-US">
                <a:ea typeface="Open Sans Light"/>
                <a:cs typeface="Open Sans Light"/>
              </a:rPr>
              <a:t>) and </a:t>
            </a:r>
            <a:r>
              <a:rPr lang="en-US">
                <a:ea typeface="Open Sans Light"/>
                <a:cs typeface="Open Sans Light"/>
                <a:hlinkClick r:id="rId4"/>
              </a:rPr>
              <a:t>Ed</a:t>
            </a:r>
            <a:r>
              <a:rPr lang="en-US">
                <a:ea typeface="Open Sans Light"/>
                <a:cs typeface="Open Sans Light"/>
              </a:rPr>
              <a:t> for more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5F0DC-5700-7067-C812-0DA0364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Office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B1505D-BAC9-43B6-B249-87598ACB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4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90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586F-6F16-3548-F734-B04204F8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There will be 7 short weekly assignments (typically will take 1 hour at most depending on experience)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Submissions will be on paperless as directed on the assignment handout!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Assignments will be released on Fridays and due in one week (the following Friday)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All students have three free late 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FD03-8F2A-4E03-2AEA-2242878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Assignments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A2A2-9364-4616-53B7-D17C0098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Grading is S/NC. We expect everyone to get an 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 u="sng">
                <a:ea typeface="Open Sans ExtraBold"/>
                <a:cs typeface="Open Sans ExtraBold"/>
              </a:rPr>
              <a:t>How do you get an S?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Attend </a:t>
            </a:r>
            <a:r>
              <a:rPr lang="en-US" b="1">
                <a:ea typeface="Open Sans Light"/>
                <a:cs typeface="Open Sans Light"/>
              </a:rPr>
              <a:t>11 of the 13</a:t>
            </a:r>
            <a:r>
              <a:rPr lang="en-US">
                <a:ea typeface="Open Sans Light"/>
                <a:cs typeface="Open Sans Light"/>
              </a:rPr>
              <a:t> lectures between Week 2 and Week 9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Successful completion of </a:t>
            </a:r>
            <a:r>
              <a:rPr lang="en-US" b="1">
                <a:ea typeface="Open Sans Light"/>
                <a:cs typeface="Open Sans Light"/>
              </a:rPr>
              <a:t>6 out of 7</a:t>
            </a:r>
            <a:r>
              <a:rPr lang="en-US">
                <a:ea typeface="Open Sans Light"/>
                <a:cs typeface="Open Sans Light"/>
              </a:rPr>
              <a:t> weekly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DC7A8F-D46E-C4B8-5798-5D67C48B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Grading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Pitch 🦈🦈 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D71C6-002C-22F9-AC26-82A05A1D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Here are the best ways to communicate with us!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Email us: </a:t>
            </a:r>
            <a:r>
              <a:rPr lang="en-US" b="1">
                <a:ea typeface="Open Sans Light"/>
                <a:cs typeface="Open Sans Light"/>
                <a:hlinkClick r:id="rId2"/>
              </a:rPr>
              <a:t>cs106l-aut2425-staff@lists.stanford.edu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Please use this email and not our individual emails so we both receive the message!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Public or private post on Ed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After class or in our office hours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8799B-4186-1B56-FA48-7CC1A2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Get in touch with 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7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8ACB-E83C-4B19-AD44-09B7728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38E-F5AA-C547-D7ED-95E7638F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C++?</a:t>
            </a:r>
          </a:p>
        </p:txBody>
      </p:sp>
    </p:spTree>
    <p:extLst>
      <p:ext uri="{BB962C8B-B14F-4D97-AF65-F5344CB8AC3E}">
        <p14:creationId xmlns:p14="http://schemas.microsoft.com/office/powerpoint/2010/main" val="37703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F53-EC14-47FF-8484-338C6DC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2500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DC5FFF-1BF2-A25F-8407-2BF7C1BBF859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Valorant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32EE5-3A91-08C1-4D0F-4BACD015C065}"/>
              </a:ext>
            </a:extLst>
          </p:cNvPr>
          <p:cNvSpPr txBox="1"/>
          <p:nvPr/>
        </p:nvSpPr>
        <p:spPr>
          <a:xfrm>
            <a:off x="135468" y="6306940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5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2165</Words>
  <Application>Microsoft Office PowerPoint</Application>
  <PresentationFormat>Widescreen</PresentationFormat>
  <Paragraphs>329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Lecture 1: Welcome to CS106L!</vt:lpstr>
      <vt:lpstr>Today’s Agenda</vt:lpstr>
      <vt:lpstr>Introductions</vt:lpstr>
      <vt:lpstr>PowerPoint Presentation</vt:lpstr>
      <vt:lpstr>Now you can meet (some of) each other!</vt:lpstr>
      <vt:lpstr>The Pitch 🦈🦈 </vt:lpstr>
      <vt:lpstr>Why C++?</vt:lpstr>
      <vt:lpstr>“The invisible foundation of everything”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much, much more!</vt:lpstr>
      <vt:lpstr>“The invisible foundation of everything”</vt:lpstr>
      <vt:lpstr>C++ is great for…</vt:lpstr>
      <vt:lpstr>C++ was created in 1983, still #2!</vt:lpstr>
      <vt:lpstr>C++ in Industry</vt:lpstr>
      <vt:lpstr>The C++ Community</vt:lpstr>
      <vt:lpstr>PowerPoint Presentation</vt:lpstr>
      <vt:lpstr>What is C++?</vt:lpstr>
      <vt:lpstr>A valid C++ program</vt:lpstr>
      <vt:lpstr>Also a valid C++ program</vt:lpstr>
      <vt:lpstr>Also a valid C++ program</vt:lpstr>
      <vt:lpstr>C++ History: Assembly</vt:lpstr>
      <vt:lpstr>C++ History: Assembly</vt:lpstr>
      <vt:lpstr>Why don’t we always use assembly?</vt:lpstr>
      <vt:lpstr>C++ History: Assembly</vt:lpstr>
      <vt:lpstr>C++ History: Invention of C</vt:lpstr>
      <vt:lpstr>C++ History: Invention of C</vt:lpstr>
      <vt:lpstr>C++ History: Welcome to C++!</vt:lpstr>
      <vt:lpstr>C++ Design Philosophy</vt:lpstr>
      <vt:lpstr>"Code should be elegant and efficient; I hate to have to choose between those"</vt:lpstr>
      <vt:lpstr>C++ Design Philosophy (Summarized)</vt:lpstr>
      <vt:lpstr>A valid C++ program</vt:lpstr>
      <vt:lpstr>A valid C++ program</vt:lpstr>
      <vt:lpstr>A valid C++ program</vt:lpstr>
      <vt:lpstr>Topics We’ll Cover</vt:lpstr>
      <vt:lpstr>Why take CS106L?</vt:lpstr>
      <vt:lpstr>CS106B</vt:lpstr>
      <vt:lpstr>When might you use C++?</vt:lpstr>
      <vt:lpstr>“Nobody should call themselves a professional if they only know one language” —Bjarne Stroustrup</vt:lpstr>
      <vt:lpstr>C++ helps develop good coding hygiene</vt:lpstr>
      <vt:lpstr>Magnus vs. Me</vt:lpstr>
      <vt:lpstr>PowerPoint Presentation</vt:lpstr>
      <vt:lpstr>Course Logistics</vt:lpstr>
      <vt:lpstr>Asking Questions</vt:lpstr>
      <vt:lpstr>Access and Accommodations</vt:lpstr>
      <vt:lpstr>Community Norms</vt:lpstr>
      <vt:lpstr>Guiding Principles</vt:lpstr>
      <vt:lpstr>PowerPoint Presentation</vt:lpstr>
      <vt:lpstr>Lecture</vt:lpstr>
      <vt:lpstr>Illness</vt:lpstr>
      <vt:lpstr>Office Hours</vt:lpstr>
      <vt:lpstr>PowerPoint Presentation</vt:lpstr>
      <vt:lpstr>Assignments</vt:lpstr>
      <vt:lpstr>Grading</vt:lpstr>
      <vt:lpstr>Get in touch with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2024-11-13T09:29:13Z</dcterms:modified>
</cp:coreProperties>
</file>